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sldIdLst>
    <p:sldId id="281" r:id="rId2"/>
    <p:sldId id="282" r:id="rId3"/>
    <p:sldId id="283" r:id="rId4"/>
    <p:sldId id="285" r:id="rId5"/>
    <p:sldId id="287" r:id="rId6"/>
    <p:sldId id="296" r:id="rId7"/>
    <p:sldId id="294" r:id="rId8"/>
    <p:sldId id="289" r:id="rId9"/>
    <p:sldId id="288" r:id="rId10"/>
    <p:sldId id="290" r:id="rId11"/>
    <p:sldId id="292" r:id="rId12"/>
    <p:sldId id="28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86D3F-BDE3-4633-8B46-4CC8F1BD9067}" v="605" dt="2021-09-08T17:30:15.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7" d="100"/>
          <a:sy n="67" d="100"/>
        </p:scale>
        <p:origin x="4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F1ABF-06A8-430F-AE5D-A1E6CD9C2E01}"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9584B6A3-2EF7-4098-896D-155A2D3812D5}">
      <dgm:prSet/>
      <dgm:spPr/>
      <dgm:t>
        <a:bodyPr/>
        <a:lstStyle/>
        <a:p>
          <a:r>
            <a:rPr lang="en-US" dirty="0"/>
            <a:t>There is a possibility of some tests in this class. Sometimes they are take-home tests, sometimes in class. </a:t>
          </a:r>
        </a:p>
      </dgm:t>
    </dgm:pt>
    <dgm:pt modelId="{E73D2678-0D8B-427A-B878-FF6EE36792D7}" type="parTrans" cxnId="{49D821CA-81E2-45C3-AA5A-E484B08F9FBD}">
      <dgm:prSet/>
      <dgm:spPr/>
      <dgm:t>
        <a:bodyPr/>
        <a:lstStyle/>
        <a:p>
          <a:endParaRPr lang="en-US"/>
        </a:p>
      </dgm:t>
    </dgm:pt>
    <dgm:pt modelId="{E52C390C-A494-4D2B-8869-FBA8846B29B8}" type="sibTrans" cxnId="{49D821CA-81E2-45C3-AA5A-E484B08F9FBD}">
      <dgm:prSet/>
      <dgm:spPr/>
      <dgm:t>
        <a:bodyPr/>
        <a:lstStyle/>
        <a:p>
          <a:endParaRPr lang="en-US"/>
        </a:p>
      </dgm:t>
    </dgm:pt>
    <dgm:pt modelId="{5EC9C432-668B-419D-9CF2-31AFC8B68B4E}">
      <dgm:prSet/>
      <dgm:spPr/>
      <dgm:t>
        <a:bodyPr/>
        <a:lstStyle/>
        <a:p>
          <a:r>
            <a:rPr lang="en-US" dirty="0"/>
            <a:t>If there is a test, there will be a study guide available. </a:t>
          </a:r>
        </a:p>
      </dgm:t>
    </dgm:pt>
    <dgm:pt modelId="{6FA4B201-DF01-4561-8D3E-E75588FA1098}" type="parTrans" cxnId="{FFC51F7C-32A8-4B67-8AF2-2C2A7198E7FF}">
      <dgm:prSet/>
      <dgm:spPr/>
      <dgm:t>
        <a:bodyPr/>
        <a:lstStyle/>
        <a:p>
          <a:endParaRPr lang="en-US"/>
        </a:p>
      </dgm:t>
    </dgm:pt>
    <dgm:pt modelId="{079F8987-DF2E-4584-BFB3-40E624025FD4}" type="sibTrans" cxnId="{FFC51F7C-32A8-4B67-8AF2-2C2A7198E7FF}">
      <dgm:prSet/>
      <dgm:spPr/>
      <dgm:t>
        <a:bodyPr/>
        <a:lstStyle/>
        <a:p>
          <a:endParaRPr lang="en-US"/>
        </a:p>
      </dgm:t>
    </dgm:pt>
    <dgm:pt modelId="{90EF9CFF-5EBB-4D76-99CF-D6A453D70C7C}" type="pres">
      <dgm:prSet presAssocID="{562F1ABF-06A8-430F-AE5D-A1E6CD9C2E01}" presName="vert0" presStyleCnt="0">
        <dgm:presLayoutVars>
          <dgm:dir/>
          <dgm:animOne val="branch"/>
          <dgm:animLvl val="lvl"/>
        </dgm:presLayoutVars>
      </dgm:prSet>
      <dgm:spPr/>
    </dgm:pt>
    <dgm:pt modelId="{E4F7AE91-CD75-4268-806B-675E28A0973B}" type="pres">
      <dgm:prSet presAssocID="{9584B6A3-2EF7-4098-896D-155A2D3812D5}" presName="thickLine" presStyleLbl="alignNode1" presStyleIdx="0" presStyleCnt="2"/>
      <dgm:spPr/>
    </dgm:pt>
    <dgm:pt modelId="{E6B8A950-E572-4A48-BA30-BD9FEE632804}" type="pres">
      <dgm:prSet presAssocID="{9584B6A3-2EF7-4098-896D-155A2D3812D5}" presName="horz1" presStyleCnt="0"/>
      <dgm:spPr/>
    </dgm:pt>
    <dgm:pt modelId="{3F474C5E-6A8D-4EC4-9998-0947F5CF2188}" type="pres">
      <dgm:prSet presAssocID="{9584B6A3-2EF7-4098-896D-155A2D3812D5}" presName="tx1" presStyleLbl="revTx" presStyleIdx="0" presStyleCnt="2"/>
      <dgm:spPr/>
    </dgm:pt>
    <dgm:pt modelId="{108F52CF-74E0-4860-8C65-84B0FD8372B7}" type="pres">
      <dgm:prSet presAssocID="{9584B6A3-2EF7-4098-896D-155A2D3812D5}" presName="vert1" presStyleCnt="0"/>
      <dgm:spPr/>
    </dgm:pt>
    <dgm:pt modelId="{BC37B34D-50B8-4ED7-A4B2-C75DA0CEF394}" type="pres">
      <dgm:prSet presAssocID="{5EC9C432-668B-419D-9CF2-31AFC8B68B4E}" presName="thickLine" presStyleLbl="alignNode1" presStyleIdx="1" presStyleCnt="2"/>
      <dgm:spPr/>
    </dgm:pt>
    <dgm:pt modelId="{76C6C738-0358-4845-8175-7E248F589713}" type="pres">
      <dgm:prSet presAssocID="{5EC9C432-668B-419D-9CF2-31AFC8B68B4E}" presName="horz1" presStyleCnt="0"/>
      <dgm:spPr/>
    </dgm:pt>
    <dgm:pt modelId="{A2B1E4DD-5D42-469A-AD8B-8C8BF5E6EB9A}" type="pres">
      <dgm:prSet presAssocID="{5EC9C432-668B-419D-9CF2-31AFC8B68B4E}" presName="tx1" presStyleLbl="revTx" presStyleIdx="1" presStyleCnt="2"/>
      <dgm:spPr/>
    </dgm:pt>
    <dgm:pt modelId="{447B60E8-2F41-4E65-B699-1962CF58AA29}" type="pres">
      <dgm:prSet presAssocID="{5EC9C432-668B-419D-9CF2-31AFC8B68B4E}" presName="vert1" presStyleCnt="0"/>
      <dgm:spPr/>
    </dgm:pt>
  </dgm:ptLst>
  <dgm:cxnLst>
    <dgm:cxn modelId="{AFC60806-54E6-4538-A1EA-DFDEA517A483}" type="presOf" srcId="{562F1ABF-06A8-430F-AE5D-A1E6CD9C2E01}" destId="{90EF9CFF-5EBB-4D76-99CF-D6A453D70C7C}" srcOrd="0" destOrd="0" presId="urn:microsoft.com/office/officeart/2008/layout/LinedList"/>
    <dgm:cxn modelId="{43C35F5F-3D28-40CA-BEDA-F57E05A1A8F7}" type="presOf" srcId="{5EC9C432-668B-419D-9CF2-31AFC8B68B4E}" destId="{A2B1E4DD-5D42-469A-AD8B-8C8BF5E6EB9A}" srcOrd="0" destOrd="0" presId="urn:microsoft.com/office/officeart/2008/layout/LinedList"/>
    <dgm:cxn modelId="{FFC51F7C-32A8-4B67-8AF2-2C2A7198E7FF}" srcId="{562F1ABF-06A8-430F-AE5D-A1E6CD9C2E01}" destId="{5EC9C432-668B-419D-9CF2-31AFC8B68B4E}" srcOrd="1" destOrd="0" parTransId="{6FA4B201-DF01-4561-8D3E-E75588FA1098}" sibTransId="{079F8987-DF2E-4584-BFB3-40E624025FD4}"/>
    <dgm:cxn modelId="{F9EF5689-666E-4435-905A-D93807A08CE4}" type="presOf" srcId="{9584B6A3-2EF7-4098-896D-155A2D3812D5}" destId="{3F474C5E-6A8D-4EC4-9998-0947F5CF2188}" srcOrd="0" destOrd="0" presId="urn:microsoft.com/office/officeart/2008/layout/LinedList"/>
    <dgm:cxn modelId="{49D821CA-81E2-45C3-AA5A-E484B08F9FBD}" srcId="{562F1ABF-06A8-430F-AE5D-A1E6CD9C2E01}" destId="{9584B6A3-2EF7-4098-896D-155A2D3812D5}" srcOrd="0" destOrd="0" parTransId="{E73D2678-0D8B-427A-B878-FF6EE36792D7}" sibTransId="{E52C390C-A494-4D2B-8869-FBA8846B29B8}"/>
    <dgm:cxn modelId="{B11987B0-F9B9-4659-B5B9-1B8C1A3475FC}" type="presParOf" srcId="{90EF9CFF-5EBB-4D76-99CF-D6A453D70C7C}" destId="{E4F7AE91-CD75-4268-806B-675E28A0973B}" srcOrd="0" destOrd="0" presId="urn:microsoft.com/office/officeart/2008/layout/LinedList"/>
    <dgm:cxn modelId="{26234C73-5254-46FF-BE9A-E399542CBCBB}" type="presParOf" srcId="{90EF9CFF-5EBB-4D76-99CF-D6A453D70C7C}" destId="{E6B8A950-E572-4A48-BA30-BD9FEE632804}" srcOrd="1" destOrd="0" presId="urn:microsoft.com/office/officeart/2008/layout/LinedList"/>
    <dgm:cxn modelId="{603ADCB3-C1AF-4A91-B935-D27363B90F52}" type="presParOf" srcId="{E6B8A950-E572-4A48-BA30-BD9FEE632804}" destId="{3F474C5E-6A8D-4EC4-9998-0947F5CF2188}" srcOrd="0" destOrd="0" presId="urn:microsoft.com/office/officeart/2008/layout/LinedList"/>
    <dgm:cxn modelId="{0399578D-882F-4742-A3E2-F1613A39EB0F}" type="presParOf" srcId="{E6B8A950-E572-4A48-BA30-BD9FEE632804}" destId="{108F52CF-74E0-4860-8C65-84B0FD8372B7}" srcOrd="1" destOrd="0" presId="urn:microsoft.com/office/officeart/2008/layout/LinedList"/>
    <dgm:cxn modelId="{5F367A03-2172-40D0-A82C-AC1ED054F577}" type="presParOf" srcId="{90EF9CFF-5EBB-4D76-99CF-D6A453D70C7C}" destId="{BC37B34D-50B8-4ED7-A4B2-C75DA0CEF394}" srcOrd="2" destOrd="0" presId="urn:microsoft.com/office/officeart/2008/layout/LinedList"/>
    <dgm:cxn modelId="{08F051E6-F8E9-4723-AB13-04F1D30EAC5B}" type="presParOf" srcId="{90EF9CFF-5EBB-4D76-99CF-D6A453D70C7C}" destId="{76C6C738-0358-4845-8175-7E248F589713}" srcOrd="3" destOrd="0" presId="urn:microsoft.com/office/officeart/2008/layout/LinedList"/>
    <dgm:cxn modelId="{6AF6C7CA-C989-404E-BA91-030F2B605801}" type="presParOf" srcId="{76C6C738-0358-4845-8175-7E248F589713}" destId="{A2B1E4DD-5D42-469A-AD8B-8C8BF5E6EB9A}" srcOrd="0" destOrd="0" presId="urn:microsoft.com/office/officeart/2008/layout/LinedList"/>
    <dgm:cxn modelId="{C4CD0618-7053-4992-9A38-FEB71F9FB359}" type="presParOf" srcId="{76C6C738-0358-4845-8175-7E248F589713}" destId="{447B60E8-2F41-4E65-B699-1962CF58AA2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7AE91-CD75-4268-806B-675E28A0973B}">
      <dsp:nvSpPr>
        <dsp:cNvPr id="0" name=""/>
        <dsp:cNvSpPr/>
      </dsp:nvSpPr>
      <dsp:spPr>
        <a:xfrm>
          <a:off x="0" y="0"/>
          <a:ext cx="6403994" cy="0"/>
        </a:xfrm>
        <a:prstGeom prst="line">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3F474C5E-6A8D-4EC4-9998-0947F5CF2188}">
      <dsp:nvSpPr>
        <dsp:cNvPr id="0" name=""/>
        <dsp:cNvSpPr/>
      </dsp:nvSpPr>
      <dsp:spPr>
        <a:xfrm>
          <a:off x="0" y="0"/>
          <a:ext cx="6403994" cy="254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There is a possibility of some tests in this class. Sometimes they are take-home tests, sometimes in class. </a:t>
          </a:r>
        </a:p>
      </dsp:txBody>
      <dsp:txXfrm>
        <a:off x="0" y="0"/>
        <a:ext cx="6403994" cy="2543704"/>
      </dsp:txXfrm>
    </dsp:sp>
    <dsp:sp modelId="{BC37B34D-50B8-4ED7-A4B2-C75DA0CEF394}">
      <dsp:nvSpPr>
        <dsp:cNvPr id="0" name=""/>
        <dsp:cNvSpPr/>
      </dsp:nvSpPr>
      <dsp:spPr>
        <a:xfrm>
          <a:off x="0" y="2543704"/>
          <a:ext cx="6403994" cy="0"/>
        </a:xfrm>
        <a:prstGeom prst="line">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w="9525" cap="flat" cmpd="sng" algn="ctr">
          <a:solidFill>
            <a:schemeClr val="accent2">
              <a:hueOff val="1149490"/>
              <a:satOff val="-18772"/>
              <a:lumOff val="1176"/>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A2B1E4DD-5D42-469A-AD8B-8C8BF5E6EB9A}">
      <dsp:nvSpPr>
        <dsp:cNvPr id="0" name=""/>
        <dsp:cNvSpPr/>
      </dsp:nvSpPr>
      <dsp:spPr>
        <a:xfrm>
          <a:off x="0" y="2543704"/>
          <a:ext cx="6403994" cy="254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If there is a test, there will be a study guide available. </a:t>
          </a:r>
        </a:p>
      </dsp:txBody>
      <dsp:txXfrm>
        <a:off x="0" y="2543704"/>
        <a:ext cx="6403994" cy="25437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493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568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6535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5122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2659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8790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5095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3121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3755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B11079D1-DDF7-465D-AE1B-814DB4150504}" type="datetimeFigureOut">
              <a:rPr lang="en-US" smtClean="0"/>
              <a:t>9/8/2021</a:t>
            </a:fld>
            <a:endParaRPr lang="en-US"/>
          </a:p>
        </p:txBody>
      </p:sp>
      <p:sp>
        <p:nvSpPr>
          <p:cNvPr id="12" name="Slide Number Placeholder 11"/>
          <p:cNvSpPr>
            <a:spLocks noGrp="1"/>
          </p:cNvSpPr>
          <p:nvPr>
            <p:ph type="sldNum" sz="quarter" idx="15"/>
          </p:nvPr>
        </p:nvSpPr>
        <p:spPr/>
        <p:txBody>
          <a:bodyPr/>
          <a:lstStyle/>
          <a:p>
            <a:fld id="{90A7B767-2A05-4D21-A63E-951D5EA19F9D}"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48097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4580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9/8/2021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8880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363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140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82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056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887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806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9/8/2021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1955010"/>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mailto:rnulty@cbsd.org"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1.m4a"/><Relationship Id="rId7" Type="http://schemas.openxmlformats.org/officeDocument/2006/relationships/diagramLayout" Target="../diagrams/layout1.xml"/><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slideLayout" Target="../slideLayouts/slideLayout18.xml"/><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hyperlink" Target="file:///C:\Users\rnulty\OneDrive%20-%20Central%20Bucks%20School%20District\2021%2022%20Sociology\syllabus\2020%20Syllabus%20Course%20Checklist\Sociology%20Syllabus%202021%202022.docx" TargetMode="Externa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file:///C:\Users\rnulty\OneDrive%20-%20Central%20Bucks%20School%20District\2021%2022%20Sociology\syllabus\Canvas%20Observer%20Parent%20Directions.pdf" TargetMode="External"/><Relationship Id="rId5" Type="http://schemas.openxmlformats.org/officeDocument/2006/relationships/hyperlink" Target="file:///C:\Users\rnulty\OneDrive%20-%20Central%20Bucks%20School%20District\Canvas\Parent_Account_Guide%20Canvas.pdf" TargetMode="External"/><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6.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41710651-5AF0-4DBE-8FF8-24B6CB2BAE1D}"/>
              </a:ext>
            </a:extLst>
          </p:cNvPr>
          <p:cNvSpPr>
            <a:spLocks noGrp="1"/>
          </p:cNvSpPr>
          <p:nvPr>
            <p:ph type="title"/>
          </p:nvPr>
        </p:nvSpPr>
        <p:spPr>
          <a:xfrm>
            <a:off x="683609" y="764372"/>
            <a:ext cx="3173688" cy="5216013"/>
          </a:xfrm>
        </p:spPr>
        <p:txBody>
          <a:bodyPr>
            <a:normAutofit/>
          </a:bodyPr>
          <a:lstStyle/>
          <a:p>
            <a:r>
              <a:rPr lang="en-US" dirty="0"/>
              <a:t>Back to school night</a:t>
            </a:r>
          </a:p>
        </p:txBody>
      </p:sp>
      <p:cxnSp>
        <p:nvCxnSpPr>
          <p:cNvPr id="17" name="Straight Connector 11">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27197" y="1923563"/>
            <a:ext cx="0" cy="30175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7566218-7B62-4DBC-AF95-FEE6EFBC233B}"/>
              </a:ext>
            </a:extLst>
          </p:cNvPr>
          <p:cNvSpPr>
            <a:spLocks noGrp="1"/>
          </p:cNvSpPr>
          <p:nvPr>
            <p:ph sz="quarter" idx="13"/>
          </p:nvPr>
        </p:nvSpPr>
        <p:spPr>
          <a:xfrm>
            <a:off x="4370138" y="764372"/>
            <a:ext cx="7086600" cy="5216013"/>
          </a:xfrm>
        </p:spPr>
        <p:txBody>
          <a:bodyPr anchor="ctr">
            <a:normAutofit/>
          </a:bodyPr>
          <a:lstStyle/>
          <a:p>
            <a:pPr marL="0">
              <a:spcAft>
                <a:spcPts val="0"/>
              </a:spcAft>
            </a:pPr>
            <a:endParaRPr lang="en-US" sz="2000" b="1" u="sng" dirty="0">
              <a:latin typeface="Georgia" panose="02040502050405020303" pitchFamily="18" charset="0"/>
              <a:ea typeface="Calibri" panose="020F0502020204030204" pitchFamily="34" charset="0"/>
              <a:cs typeface="Times New Roman" panose="02020603050405020304" pitchFamily="18" charset="0"/>
            </a:endParaRPr>
          </a:p>
          <a:p>
            <a:pPr marL="0" algn="ctr">
              <a:spcAft>
                <a:spcPts val="0"/>
              </a:spcAft>
            </a:pPr>
            <a:r>
              <a:rPr lang="en-US" sz="2000" b="1" u="sng" dirty="0">
                <a:solidFill>
                  <a:schemeClr val="accent2"/>
                </a:solidFill>
                <a:latin typeface="Georgia" panose="02040502050405020303" pitchFamily="18" charset="0"/>
                <a:ea typeface="Calibri" panose="020F0502020204030204" pitchFamily="34" charset="0"/>
                <a:cs typeface="Times New Roman" panose="02020603050405020304" pitchFamily="18" charset="0"/>
              </a:rPr>
              <a:t>Contact Information: </a:t>
            </a:r>
            <a:endParaRPr lang="en-US" sz="2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0" algn="ctr">
              <a:spcAft>
                <a:spcPts val="0"/>
              </a:spcAft>
            </a:pPr>
            <a:r>
              <a:rPr lang="en-US" sz="2000" b="1" dirty="0">
                <a:solidFill>
                  <a:schemeClr val="accent2"/>
                </a:solidFill>
                <a:latin typeface="Georgia" panose="02040502050405020303" pitchFamily="18" charset="0"/>
                <a:ea typeface="Calibri" panose="020F0502020204030204" pitchFamily="34" charset="0"/>
                <a:cs typeface="Times New Roman" panose="02020603050405020304" pitchFamily="18" charset="0"/>
              </a:rPr>
              <a:t>Ms. Rachel Nulty</a:t>
            </a:r>
            <a:endParaRPr lang="en-US" sz="2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0" algn="ctr">
              <a:spcAft>
                <a:spcPts val="0"/>
              </a:spcAft>
            </a:pPr>
            <a:r>
              <a:rPr lang="en-US" sz="2000" b="1" u="sng" dirty="0">
                <a:solidFill>
                  <a:schemeClr val="accent2"/>
                </a:solidFill>
                <a:latin typeface="Georgia" panose="02040502050405020303"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rnulty@cbsd.org</a:t>
            </a:r>
            <a:endParaRPr lang="en-US" sz="2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0" algn="ctr">
              <a:spcAft>
                <a:spcPts val="0"/>
              </a:spcAft>
            </a:pPr>
            <a:r>
              <a:rPr lang="en-US" sz="2000" b="1" dirty="0">
                <a:solidFill>
                  <a:schemeClr val="accent2"/>
                </a:solidFill>
                <a:latin typeface="Georgia" panose="02040502050405020303" pitchFamily="18" charset="0"/>
                <a:ea typeface="Calibri" panose="020F0502020204030204" pitchFamily="34" charset="0"/>
                <a:cs typeface="Times New Roman" panose="02020603050405020304" pitchFamily="18" charset="0"/>
              </a:rPr>
              <a:t>Room – C307</a:t>
            </a:r>
            <a:endParaRPr lang="en-US" sz="2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0" algn="ctr">
              <a:spcAft>
                <a:spcPts val="0"/>
              </a:spcAft>
            </a:pPr>
            <a:r>
              <a:rPr lang="en-US" sz="2000" b="1" dirty="0">
                <a:latin typeface="Georgia" panose="02040502050405020303" pitchFamily="18" charset="0"/>
                <a:ea typeface="Calibri" panose="020F0502020204030204" pitchFamily="34" charset="0"/>
                <a:cs typeface="Times New Roman" panose="02020603050405020304" pitchFamily="18" charset="0"/>
              </a:rPr>
              <a:t>Phone – 267.893.3000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a:spcAft>
                <a:spcPts val="0"/>
              </a:spcAft>
            </a:pPr>
            <a:endParaRPr lang="en-US" sz="2000" b="1" u="sng" dirty="0">
              <a:latin typeface="Georgia" panose="02040502050405020303" pitchFamily="18" charset="0"/>
              <a:ea typeface="Calibri" panose="020F0502020204030204" pitchFamily="34" charset="0"/>
              <a:cs typeface="Times New Roman" panose="02020603050405020304" pitchFamily="18" charset="0"/>
            </a:endParaRPr>
          </a:p>
          <a:p>
            <a:pPr marL="0" algn="ctr">
              <a:spcAft>
                <a:spcPts val="0"/>
              </a:spcAft>
            </a:pPr>
            <a:r>
              <a:rPr lang="en-US" sz="3200" b="1"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Sociology </a:t>
            </a:r>
          </a:p>
          <a:p>
            <a:pPr marL="0" algn="ctr">
              <a:spcAft>
                <a:spcPts val="0"/>
              </a:spcAft>
            </a:pPr>
            <a:r>
              <a:rPr lang="en-US" sz="3200" b="1"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Social Studies Elective </a:t>
            </a:r>
            <a:endParaRPr lang="en-US" sz="32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marL="0" algn="ctr">
              <a:spcAft>
                <a:spcPts val="0"/>
              </a:spcAft>
            </a:pPr>
            <a:r>
              <a:rPr lang="en-US" sz="3200" b="1" dirty="0">
                <a:solidFill>
                  <a:schemeClr val="accent5">
                    <a:lumMod val="60000"/>
                    <a:lumOff val="40000"/>
                  </a:schemeClr>
                </a:solidFill>
                <a:latin typeface="Georgia" panose="02040502050405020303" pitchFamily="18" charset="0"/>
                <a:ea typeface="Calibri" panose="020F0502020204030204" pitchFamily="34" charset="0"/>
                <a:cs typeface="Times New Roman" panose="02020603050405020304" pitchFamily="18" charset="0"/>
              </a:rPr>
              <a:t>9Weeks</a:t>
            </a:r>
            <a:endParaRPr lang="en-US" sz="32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marL="0">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2" name="Video 1">
            <a:hlinkClick r:id="" action="ppaction://media"/>
            <a:extLst>
              <a:ext uri="{FF2B5EF4-FFF2-40B4-BE49-F238E27FC236}">
                <a16:creationId xmlns:a16="http://schemas.microsoft.com/office/drawing/2014/main" id="{F5B0D2CE-B67E-4669-80BB-8A342B7139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69708420"/>
      </p:ext>
    </p:extLst>
  </p:cSld>
  <p:clrMapOvr>
    <a:masterClrMapping/>
  </p:clrMapOvr>
  <mc:AlternateContent xmlns:mc="http://schemas.openxmlformats.org/markup-compatibility/2006" xmlns:p14="http://schemas.microsoft.com/office/powerpoint/2010/main">
    <mc:Choice Requires="p14">
      <p:transition spd="slow" p14:dur="2000" advTm="34186"/>
    </mc:Choice>
    <mc:Fallback xmlns="">
      <p:transition spd="slow" advTm="3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92EACE-DD60-490A-BE7B-96B87A83A6E2}"/>
              </a:ext>
            </a:extLst>
          </p:cNvPr>
          <p:cNvPicPr>
            <a:picLocks noGrp="1" noChangeAspect="1"/>
          </p:cNvPicPr>
          <p:nvPr>
            <p:ph sz="quarter" idx="13"/>
          </p:nvPr>
        </p:nvPicPr>
        <p:blipFill>
          <a:blip r:embed="rId4"/>
          <a:stretch>
            <a:fillRect/>
          </a:stretch>
        </p:blipFill>
        <p:spPr>
          <a:xfrm>
            <a:off x="2828874" y="1203158"/>
            <a:ext cx="7639050" cy="5484857"/>
          </a:xfrm>
        </p:spPr>
      </p:pic>
      <p:sp>
        <p:nvSpPr>
          <p:cNvPr id="3" name="Title 2">
            <a:extLst>
              <a:ext uri="{FF2B5EF4-FFF2-40B4-BE49-F238E27FC236}">
                <a16:creationId xmlns:a16="http://schemas.microsoft.com/office/drawing/2014/main" id="{9AEC8C22-F666-407A-BB6B-9B3EE64BED66}"/>
              </a:ext>
            </a:extLst>
          </p:cNvPr>
          <p:cNvSpPr>
            <a:spLocks noGrp="1"/>
          </p:cNvSpPr>
          <p:nvPr>
            <p:ph type="title"/>
          </p:nvPr>
        </p:nvSpPr>
        <p:spPr>
          <a:xfrm>
            <a:off x="3752850" y="53340"/>
            <a:ext cx="4114800" cy="701040"/>
          </a:xfrm>
        </p:spPr>
        <p:txBody>
          <a:bodyPr>
            <a:normAutofit fontScale="90000"/>
          </a:bodyPr>
          <a:lstStyle/>
          <a:p>
            <a:br>
              <a:rPr lang="en-US" dirty="0">
                <a:highlight>
                  <a:srgbClr val="000080"/>
                </a:highlight>
              </a:rPr>
            </a:br>
            <a:r>
              <a:rPr lang="en-US" dirty="0">
                <a:highlight>
                  <a:srgbClr val="000080"/>
                </a:highlight>
              </a:rPr>
              <a:t>Calendar on Canvas </a:t>
            </a:r>
          </a:p>
        </p:txBody>
      </p:sp>
      <p:sp>
        <p:nvSpPr>
          <p:cNvPr id="6" name="TextBox 5">
            <a:extLst>
              <a:ext uri="{FF2B5EF4-FFF2-40B4-BE49-F238E27FC236}">
                <a16:creationId xmlns:a16="http://schemas.microsoft.com/office/drawing/2014/main" id="{B71CBCC7-7DA2-49A7-91F6-8FE61DD5A208}"/>
              </a:ext>
            </a:extLst>
          </p:cNvPr>
          <p:cNvSpPr txBox="1"/>
          <p:nvPr/>
        </p:nvSpPr>
        <p:spPr>
          <a:xfrm>
            <a:off x="0" y="579120"/>
            <a:ext cx="2828874" cy="3970318"/>
          </a:xfrm>
          <a:prstGeom prst="rect">
            <a:avLst/>
          </a:prstGeom>
          <a:noFill/>
        </p:spPr>
        <p:txBody>
          <a:bodyPr wrap="square" rtlCol="0">
            <a:spAutoFit/>
          </a:bodyPr>
          <a:lstStyle/>
          <a:p>
            <a:r>
              <a:rPr lang="en-US" sz="2800" dirty="0">
                <a:solidFill>
                  <a:srgbClr val="FFFF00"/>
                </a:solidFill>
              </a:rPr>
              <a:t>All assignments for all classes are listed in Canvas calendar on the day it is due and the time due is also listed. </a:t>
            </a:r>
          </a:p>
        </p:txBody>
      </p:sp>
      <p:pic>
        <p:nvPicPr>
          <p:cNvPr id="2" name="Video 1">
            <a:hlinkClick r:id="" action="ppaction://media"/>
            <a:extLst>
              <a:ext uri="{FF2B5EF4-FFF2-40B4-BE49-F238E27FC236}">
                <a16:creationId xmlns:a16="http://schemas.microsoft.com/office/drawing/2014/main" id="{09BB67EB-FC73-4737-92D6-FCA8A1C34C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73109449"/>
      </p:ext>
    </p:extLst>
  </p:cSld>
  <p:clrMapOvr>
    <a:masterClrMapping/>
  </p:clrMapOvr>
  <mc:AlternateContent xmlns:mc="http://schemas.openxmlformats.org/markup-compatibility/2006" xmlns:p14="http://schemas.microsoft.com/office/powerpoint/2010/main">
    <mc:Choice Requires="p14">
      <p:transition spd="slow" p14:dur="2000" advTm="30304"/>
    </mc:Choice>
    <mc:Fallback xmlns="">
      <p:transition spd="slow" advTm="30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 name="Title 2">
            <a:extLst>
              <a:ext uri="{FF2B5EF4-FFF2-40B4-BE49-F238E27FC236}">
                <a16:creationId xmlns:a16="http://schemas.microsoft.com/office/drawing/2014/main" id="{51C1E912-9243-4CB7-99B6-8C2A506C8A7B}"/>
              </a:ext>
            </a:extLst>
          </p:cNvPr>
          <p:cNvSpPr>
            <a:spLocks noGrp="1"/>
          </p:cNvSpPr>
          <p:nvPr>
            <p:ph type="title"/>
          </p:nvPr>
        </p:nvSpPr>
        <p:spPr>
          <a:xfrm>
            <a:off x="685800" y="1066163"/>
            <a:ext cx="3306744" cy="5148371"/>
          </a:xfrm>
        </p:spPr>
        <p:txBody>
          <a:bodyPr>
            <a:normAutofit/>
          </a:bodyPr>
          <a:lstStyle/>
          <a:p>
            <a:r>
              <a:rPr lang="en-US" sz="3200" dirty="0"/>
              <a:t>Assessments</a:t>
            </a:r>
          </a:p>
        </p:txBody>
      </p:sp>
      <p:graphicFrame>
        <p:nvGraphicFramePr>
          <p:cNvPr id="12" name="Content Placeholder 1">
            <a:extLst>
              <a:ext uri="{FF2B5EF4-FFF2-40B4-BE49-F238E27FC236}">
                <a16:creationId xmlns:a16="http://schemas.microsoft.com/office/drawing/2014/main" id="{3F57963C-E267-4BF2-B20A-A387238D1A5E}"/>
              </a:ext>
            </a:extLst>
          </p:cNvPr>
          <p:cNvGraphicFramePr>
            <a:graphicFrameLocks noGrp="1"/>
          </p:cNvGraphicFramePr>
          <p:nvPr>
            <p:ph sz="quarter" idx="13"/>
            <p:extLst>
              <p:ext uri="{D42A27DB-BD31-4B8C-83A1-F6EECF244321}">
                <p14:modId xmlns:p14="http://schemas.microsoft.com/office/powerpoint/2010/main" val="3294723310"/>
              </p:ext>
            </p:extLst>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147E04B6-9983-4167-9A39-BAF83B0DC63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85033095"/>
      </p:ext>
    </p:extLst>
  </p:cSld>
  <p:clrMapOvr>
    <a:masterClrMapping/>
  </p:clrMapOvr>
  <mc:AlternateContent xmlns:mc="http://schemas.openxmlformats.org/markup-compatibility/2006" xmlns:p14="http://schemas.microsoft.com/office/powerpoint/2010/main">
    <mc:Choice Requires="p14">
      <p:transition spd="slow" p14:dur="2000" advTm="23801"/>
    </mc:Choice>
    <mc:Fallback xmlns="">
      <p:transition spd="slow" advTm="2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Graphic spid="1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ounded Rectangle 14">
            <a:extLst>
              <a:ext uri="{FF2B5EF4-FFF2-40B4-BE49-F238E27FC236}">
                <a16:creationId xmlns:a16="http://schemas.microsoft.com/office/drawing/2014/main" id="{934B872D-6FE9-472A-9E92-342E41DA7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6">
            <a:extLst>
              <a:ext uri="{FF2B5EF4-FFF2-40B4-BE49-F238E27FC236}">
                <a16:creationId xmlns:a16="http://schemas.microsoft.com/office/drawing/2014/main" id="{488DEBA6-2ED2-4FED-8AAB-2F855348D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63500" dist="38100" algn="l" rotWithShape="0">
              <a:prstClr val="black">
                <a:alpha val="40000"/>
              </a:prstClr>
            </a:outerShdw>
          </a:effectLst>
        </p:spPr>
        <p:style>
          <a:lnRef idx="2">
            <a:schemeClr val="accent1">
              <a:shade val="50000"/>
            </a:schemeClr>
          </a:lnRef>
          <a:fillRef idx="1003">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9" name="Picture 18">
            <a:extLst>
              <a:ext uri="{FF2B5EF4-FFF2-40B4-BE49-F238E27FC236}">
                <a16:creationId xmlns:a16="http://schemas.microsoft.com/office/drawing/2014/main" id="{32162F0F-A9B7-409A-AD12-ADD441861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6697" r="55278"/>
          <a:stretch/>
        </p:blipFill>
        <p:spPr>
          <a:xfrm>
            <a:off x="0" y="4375150"/>
            <a:ext cx="4636008" cy="2482850"/>
          </a:xfrm>
          <a:prstGeom prst="rect">
            <a:avLst/>
          </a:prstGeom>
        </p:spPr>
      </p:pic>
      <p:sp>
        <p:nvSpPr>
          <p:cNvPr id="9" name="Title 8">
            <a:extLst>
              <a:ext uri="{FF2B5EF4-FFF2-40B4-BE49-F238E27FC236}">
                <a16:creationId xmlns:a16="http://schemas.microsoft.com/office/drawing/2014/main" id="{74597925-6280-41E6-8CEE-61A763E65080}"/>
              </a:ext>
            </a:extLst>
          </p:cNvPr>
          <p:cNvSpPr>
            <a:spLocks noGrp="1"/>
          </p:cNvSpPr>
          <p:nvPr>
            <p:ph type="title"/>
          </p:nvPr>
        </p:nvSpPr>
        <p:spPr>
          <a:xfrm>
            <a:off x="643466" y="804334"/>
            <a:ext cx="3471333" cy="5249333"/>
          </a:xfrm>
        </p:spPr>
        <p:txBody>
          <a:bodyPr vert="horz" lIns="91440" tIns="45720" rIns="91440" bIns="45720" rtlCol="0" anchor="ctr">
            <a:normAutofit/>
          </a:bodyPr>
          <a:lstStyle/>
          <a:p>
            <a:r>
              <a:rPr lang="en-US">
                <a:solidFill>
                  <a:srgbClr val="FFFFFF"/>
                </a:solidFill>
              </a:rPr>
              <a:t>Students will be successful if they </a:t>
            </a:r>
          </a:p>
        </p:txBody>
      </p:sp>
      <p:sp>
        <p:nvSpPr>
          <p:cNvPr id="10" name="Content Placeholder 9">
            <a:extLst>
              <a:ext uri="{FF2B5EF4-FFF2-40B4-BE49-F238E27FC236}">
                <a16:creationId xmlns:a16="http://schemas.microsoft.com/office/drawing/2014/main" id="{EE7519B7-63B8-4F5D-896B-FCBFBBE912B2}"/>
              </a:ext>
            </a:extLst>
          </p:cNvPr>
          <p:cNvSpPr>
            <a:spLocks noGrp="1"/>
          </p:cNvSpPr>
          <p:nvPr>
            <p:ph idx="1"/>
          </p:nvPr>
        </p:nvSpPr>
        <p:spPr>
          <a:xfrm>
            <a:off x="5234722" y="804334"/>
            <a:ext cx="6271477" cy="5249333"/>
          </a:xfrm>
        </p:spPr>
        <p:txBody>
          <a:bodyPr vert="horz" lIns="91440" tIns="45720" rIns="91440" bIns="45720" rtlCol="0" anchor="ctr">
            <a:normAutofit/>
          </a:bodyPr>
          <a:lstStyle/>
          <a:p>
            <a:pPr marL="342900" marR="0" lvl="0">
              <a:spcBef>
                <a:spcPts val="0"/>
              </a:spcBef>
              <a:spcAft>
                <a:spcPts val="600"/>
              </a:spcAft>
            </a:pPr>
            <a:r>
              <a:rPr lang="en-US" sz="2000" dirty="0">
                <a:solidFill>
                  <a:schemeClr val="tx2"/>
                </a:solidFill>
                <a:effectLst/>
              </a:rPr>
              <a:t>make full use of </a:t>
            </a:r>
            <a:r>
              <a:rPr lang="en-US" sz="2000" b="1" dirty="0">
                <a:solidFill>
                  <a:schemeClr val="tx2"/>
                </a:solidFill>
                <a:effectLst/>
              </a:rPr>
              <a:t>Canvas</a:t>
            </a:r>
            <a:r>
              <a:rPr lang="en-US" sz="2000" dirty="0">
                <a:solidFill>
                  <a:schemeClr val="tx2"/>
                </a:solidFill>
                <a:effectLst/>
              </a:rPr>
              <a:t> – class materials, lecture notes, readings, agendas, and other resources will be regularly available. </a:t>
            </a:r>
          </a:p>
          <a:p>
            <a:pPr marL="342900" marR="0" lvl="0">
              <a:spcBef>
                <a:spcPts val="0"/>
              </a:spcBef>
              <a:spcAft>
                <a:spcPts val="600"/>
              </a:spcAft>
            </a:pPr>
            <a:r>
              <a:rPr lang="en-US" sz="2000" dirty="0">
                <a:solidFill>
                  <a:schemeClr val="tx2"/>
                </a:solidFill>
                <a:effectLst/>
              </a:rPr>
              <a:t>complete all assignments before, and during, class.</a:t>
            </a:r>
          </a:p>
          <a:p>
            <a:pPr marL="342900" marR="0" lvl="0">
              <a:spcBef>
                <a:spcPts val="0"/>
              </a:spcBef>
              <a:spcAft>
                <a:spcPts val="600"/>
              </a:spcAft>
            </a:pPr>
            <a:r>
              <a:rPr lang="en-US" sz="2000" b="1" dirty="0">
                <a:solidFill>
                  <a:schemeClr val="tx2"/>
                </a:solidFill>
                <a:effectLst/>
              </a:rPr>
              <a:t>study</a:t>
            </a:r>
            <a:r>
              <a:rPr lang="en-US" sz="2000" dirty="0">
                <a:solidFill>
                  <a:schemeClr val="tx2"/>
                </a:solidFill>
                <a:effectLst/>
              </a:rPr>
              <a:t>. </a:t>
            </a:r>
          </a:p>
          <a:p>
            <a:pPr marL="342900" marR="0" lvl="0">
              <a:spcBef>
                <a:spcPts val="0"/>
              </a:spcBef>
              <a:spcAft>
                <a:spcPts val="600"/>
              </a:spcAft>
            </a:pPr>
            <a:r>
              <a:rPr lang="en-US" sz="2000" b="1" dirty="0">
                <a:solidFill>
                  <a:schemeClr val="tx2"/>
                </a:solidFill>
                <a:effectLst/>
              </a:rPr>
              <a:t>ask questions</a:t>
            </a:r>
            <a:r>
              <a:rPr lang="en-US" sz="2000" dirty="0">
                <a:solidFill>
                  <a:schemeClr val="tx2"/>
                </a:solidFill>
                <a:effectLst/>
              </a:rPr>
              <a:t> and actively </a:t>
            </a:r>
            <a:r>
              <a:rPr lang="en-US" sz="2000" b="1" dirty="0">
                <a:solidFill>
                  <a:schemeClr val="tx2"/>
                </a:solidFill>
                <a:effectLst/>
              </a:rPr>
              <a:t>participate.</a:t>
            </a:r>
            <a:endParaRPr lang="en-US" sz="2000" dirty="0">
              <a:solidFill>
                <a:schemeClr val="tx2"/>
              </a:solidFill>
              <a:effectLst/>
            </a:endParaRPr>
          </a:p>
          <a:p>
            <a:pPr marL="342900" marR="0" lvl="0">
              <a:spcBef>
                <a:spcPts val="0"/>
              </a:spcBef>
              <a:spcAft>
                <a:spcPts val="600"/>
              </a:spcAft>
            </a:pPr>
            <a:r>
              <a:rPr lang="en-US" sz="2000" dirty="0">
                <a:solidFill>
                  <a:schemeClr val="tx2"/>
                </a:solidFill>
                <a:effectLst/>
              </a:rPr>
              <a:t>are </a:t>
            </a:r>
            <a:r>
              <a:rPr lang="en-US" sz="2000" b="1" dirty="0">
                <a:solidFill>
                  <a:schemeClr val="tx2"/>
                </a:solidFill>
                <a:effectLst/>
              </a:rPr>
              <a:t>responsible</a:t>
            </a:r>
            <a:r>
              <a:rPr lang="en-US" sz="2000" dirty="0">
                <a:solidFill>
                  <a:schemeClr val="tx2"/>
                </a:solidFill>
                <a:effectLst/>
              </a:rPr>
              <a:t>. If you have been absent and missed work, find out what it was and make it up as soon as possible.</a:t>
            </a:r>
          </a:p>
          <a:p>
            <a:pPr marL="342900" marR="0" lvl="0">
              <a:spcBef>
                <a:spcPts val="0"/>
              </a:spcBef>
              <a:spcAft>
                <a:spcPts val="600"/>
              </a:spcAft>
            </a:pPr>
            <a:r>
              <a:rPr lang="en-US" sz="2000" b="1" dirty="0">
                <a:solidFill>
                  <a:schemeClr val="tx2"/>
                </a:solidFill>
                <a:effectLst/>
              </a:rPr>
              <a:t>ask for help</a:t>
            </a:r>
            <a:r>
              <a:rPr lang="en-US" sz="2000" dirty="0">
                <a:solidFill>
                  <a:schemeClr val="tx2"/>
                </a:solidFill>
                <a:effectLst/>
              </a:rPr>
              <a:t>. Office hours are available every week. </a:t>
            </a:r>
          </a:p>
          <a:p>
            <a:pPr marL="342900" marR="0" lvl="0">
              <a:spcBef>
                <a:spcPts val="0"/>
              </a:spcBef>
              <a:spcAft>
                <a:spcPts val="600"/>
              </a:spcAft>
            </a:pPr>
            <a:r>
              <a:rPr lang="en-US" sz="2000" b="1" dirty="0">
                <a:solidFill>
                  <a:schemeClr val="tx2"/>
                </a:solidFill>
                <a:effectLst/>
              </a:rPr>
              <a:t>collaborate</a:t>
            </a:r>
            <a:r>
              <a:rPr lang="en-US" sz="2000" dirty="0">
                <a:solidFill>
                  <a:schemeClr val="tx2"/>
                </a:solidFill>
                <a:effectLst/>
              </a:rPr>
              <a:t>. This is a 9-week course, get to know each other.  You never know who might be able to help you out or who you may be able to help.</a:t>
            </a:r>
          </a:p>
        </p:txBody>
      </p:sp>
      <p:pic>
        <p:nvPicPr>
          <p:cNvPr id="3" name="Audio 2">
            <a:hlinkClick r:id="" action="ppaction://media"/>
            <a:extLst>
              <a:ext uri="{FF2B5EF4-FFF2-40B4-BE49-F238E27FC236}">
                <a16:creationId xmlns:a16="http://schemas.microsoft.com/office/drawing/2014/main" id="{BEB01F66-2D0E-43A4-9E49-9A066ED57C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12942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9470"/>
    </mc:Choice>
    <mc:Fallback xmlns="">
      <p:transition spd="slow" advTm="6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03D170-5886-47AF-9EF3-99F514B7F64C}"/>
              </a:ext>
            </a:extLst>
          </p:cNvPr>
          <p:cNvPicPr>
            <a:picLocks noChangeAspect="1"/>
          </p:cNvPicPr>
          <p:nvPr/>
        </p:nvPicPr>
        <p:blipFill rotWithShape="1">
          <a:blip r:embed="rId5">
            <a:duotone>
              <a:schemeClr val="bg2">
                <a:shade val="45000"/>
                <a:satMod val="135000"/>
              </a:schemeClr>
              <a:prstClr val="white"/>
            </a:duotone>
            <a:alphaModFix amt="30000"/>
          </a:blip>
          <a:srcRect t="13324" b="1770"/>
          <a:stretch/>
        </p:blipFill>
        <p:spPr>
          <a:xfrm>
            <a:off x="20" y="10"/>
            <a:ext cx="12191980" cy="6857990"/>
          </a:xfrm>
          <a:prstGeom prst="rect">
            <a:avLst/>
          </a:prstGeom>
        </p:spPr>
      </p:pic>
      <p:sp>
        <p:nvSpPr>
          <p:cNvPr id="3" name="Title 2">
            <a:extLst>
              <a:ext uri="{FF2B5EF4-FFF2-40B4-BE49-F238E27FC236}">
                <a16:creationId xmlns:a16="http://schemas.microsoft.com/office/drawing/2014/main" id="{4B1AE841-E5C0-47BD-A319-5BADE6209BA0}"/>
              </a:ext>
            </a:extLst>
          </p:cNvPr>
          <p:cNvSpPr>
            <a:spLocks noGrp="1"/>
          </p:cNvSpPr>
          <p:nvPr>
            <p:ph type="title"/>
          </p:nvPr>
        </p:nvSpPr>
        <p:spPr>
          <a:xfrm>
            <a:off x="2895600" y="764373"/>
            <a:ext cx="8610600" cy="1293028"/>
          </a:xfrm>
        </p:spPr>
        <p:txBody>
          <a:bodyPr>
            <a:normAutofit/>
          </a:bodyPr>
          <a:lstStyle/>
          <a:p>
            <a:r>
              <a:rPr lang="en-US" dirty="0"/>
              <a:t>What do we study?</a:t>
            </a:r>
          </a:p>
        </p:txBody>
      </p:sp>
      <p:sp>
        <p:nvSpPr>
          <p:cNvPr id="2" name="Content Placeholder 1">
            <a:extLst>
              <a:ext uri="{FF2B5EF4-FFF2-40B4-BE49-F238E27FC236}">
                <a16:creationId xmlns:a16="http://schemas.microsoft.com/office/drawing/2014/main" id="{8DD2125B-A7A0-4914-99D3-B280CA644893}"/>
              </a:ext>
            </a:extLst>
          </p:cNvPr>
          <p:cNvSpPr>
            <a:spLocks noGrp="1"/>
          </p:cNvSpPr>
          <p:nvPr>
            <p:ph sz="quarter" idx="13"/>
          </p:nvPr>
        </p:nvSpPr>
        <p:spPr>
          <a:xfrm>
            <a:off x="685800" y="2194560"/>
            <a:ext cx="10820400" cy="4024125"/>
          </a:xfrm>
        </p:spPr>
        <p:txBody>
          <a:bodyPr>
            <a:normAutofit/>
          </a:bodyPr>
          <a:lstStyle/>
          <a:p>
            <a:pPr marL="228600" marR="0">
              <a:spcBef>
                <a:spcPts val="0"/>
              </a:spcBef>
              <a:spcAft>
                <a:spcPts val="600"/>
              </a:spcAft>
            </a:pPr>
            <a:r>
              <a:rPr lang="en-US" dirty="0">
                <a:effectLst/>
                <a:latin typeface="Times New Roman" panose="02020603050405020304" pitchFamily="18" charset="0"/>
                <a:ea typeface="Times New Roman" panose="02020603050405020304" pitchFamily="18" charset="0"/>
              </a:rPr>
              <a:t>Sociology is a nine-week elective which is designed to introduce students to the basic concepts, principles, and methods central to the study of human society. </a:t>
            </a:r>
          </a:p>
          <a:p>
            <a:pPr marL="228600" marR="0">
              <a:spcBef>
                <a:spcPts val="0"/>
              </a:spcBef>
              <a:spcAft>
                <a:spcPts val="600"/>
              </a:spcAft>
            </a:pPr>
            <a:r>
              <a:rPr lang="en-US" dirty="0">
                <a:effectLst/>
                <a:latin typeface="Times New Roman" panose="02020603050405020304" pitchFamily="18" charset="0"/>
                <a:ea typeface="Times New Roman" panose="02020603050405020304" pitchFamily="18" charset="0"/>
              </a:rPr>
              <a:t>Sociology involves discussion and reflection about many sometimes controversial and sensitive topics.  As such, it is expected that students engage deeply with the material and respectfully listen to each other’s opinions and involve themselves in fruitful class discussions.  All discussions and opinions should be based on facts from reputable sources. </a:t>
            </a:r>
          </a:p>
          <a:p>
            <a:pPr marL="228600" marR="0">
              <a:spcBef>
                <a:spcPts val="0"/>
              </a:spcBef>
              <a:spcAft>
                <a:spcPts val="600"/>
              </a:spcAft>
            </a:pPr>
            <a:r>
              <a:rPr lang="en-US" dirty="0">
                <a:effectLst/>
                <a:latin typeface="Times New Roman" panose="02020603050405020304" pitchFamily="18" charset="0"/>
                <a:ea typeface="Times New Roman" panose="02020603050405020304" pitchFamily="18" charset="0"/>
              </a:rPr>
              <a:t>A variety of sociological perspectives will be applied throughout this course in order to enable students to more effectively analyze and evaluate human behavior and social phenomena.  </a:t>
            </a:r>
          </a:p>
          <a:p>
            <a:pPr marL="228600" marR="0">
              <a:spcBef>
                <a:spcPts val="0"/>
              </a:spcBef>
              <a:spcAft>
                <a:spcPts val="600"/>
              </a:spcAft>
            </a:pPr>
            <a:r>
              <a:rPr lang="en-US" dirty="0">
                <a:effectLst/>
                <a:latin typeface="Times New Roman" panose="02020603050405020304" pitchFamily="18" charset="0"/>
                <a:ea typeface="Times New Roman" panose="02020603050405020304" pitchFamily="18" charset="0"/>
              </a:rPr>
              <a:t>This course should enhance the student’s sociological imagination through discussion, participation in activities that explore the connections between individual actions and the larger social world and the collection, analysis and interpretation of data.      </a:t>
            </a:r>
          </a:p>
        </p:txBody>
      </p:sp>
      <p:pic>
        <p:nvPicPr>
          <p:cNvPr id="6" name="Video 5">
            <a:hlinkClick r:id="" action="ppaction://media"/>
            <a:extLst>
              <a:ext uri="{FF2B5EF4-FFF2-40B4-BE49-F238E27FC236}">
                <a16:creationId xmlns:a16="http://schemas.microsoft.com/office/drawing/2014/main" id="{3B1DEF1E-ACBC-498A-87AD-44916160C7F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557978816"/>
      </p:ext>
    </p:extLst>
  </p:cSld>
  <p:clrMapOvr>
    <a:masterClrMapping/>
  </p:clrMapOvr>
  <mc:AlternateContent xmlns:mc="http://schemas.openxmlformats.org/markup-compatibility/2006" xmlns:p14="http://schemas.microsoft.com/office/powerpoint/2010/main">
    <mc:Choice Requires="p14">
      <p:transition spd="slow" p14:dur="2000" advTm="59331"/>
    </mc:Choice>
    <mc:Fallback xmlns="">
      <p:transition spd="slow" advTm="5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FECDA1F-977F-40AF-840D-D05BB091D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9FECD2-89B7-4AC3-8D54-9733D60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F54C189-4A4C-4899-9585-5281DA208D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 name="Title 2">
            <a:extLst>
              <a:ext uri="{FF2B5EF4-FFF2-40B4-BE49-F238E27FC236}">
                <a16:creationId xmlns:a16="http://schemas.microsoft.com/office/drawing/2014/main" id="{7E53259E-79B7-4050-AA34-5AA4B0E6DA37}"/>
              </a:ext>
            </a:extLst>
          </p:cNvPr>
          <p:cNvSpPr>
            <a:spLocks noGrp="1"/>
          </p:cNvSpPr>
          <p:nvPr>
            <p:ph type="title"/>
          </p:nvPr>
        </p:nvSpPr>
        <p:spPr>
          <a:xfrm>
            <a:off x="2186153" y="764373"/>
            <a:ext cx="9320048" cy="1293028"/>
          </a:xfrm>
        </p:spPr>
        <p:txBody>
          <a:bodyPr>
            <a:normAutofit/>
          </a:bodyPr>
          <a:lstStyle/>
          <a:p>
            <a:r>
              <a:rPr lang="en-US">
                <a:solidFill>
                  <a:schemeClr val="bg1"/>
                </a:solidFill>
              </a:rPr>
              <a:t>Units </a:t>
            </a:r>
          </a:p>
        </p:txBody>
      </p:sp>
      <p:sp>
        <p:nvSpPr>
          <p:cNvPr id="3" name="Content Placeholder 2">
            <a:extLst>
              <a:ext uri="{FF2B5EF4-FFF2-40B4-BE49-F238E27FC236}">
                <a16:creationId xmlns:a16="http://schemas.microsoft.com/office/drawing/2014/main" id="{378AA6BC-5DB2-4913-982B-B81A6AB88561}"/>
              </a:ext>
            </a:extLst>
          </p:cNvPr>
          <p:cNvSpPr>
            <a:spLocks noGrp="1"/>
          </p:cNvSpPr>
          <p:nvPr>
            <p:ph sz="quarter" idx="13"/>
          </p:nvPr>
        </p:nvSpPr>
        <p:spPr>
          <a:xfrm>
            <a:off x="685800" y="2743200"/>
            <a:ext cx="10820400" cy="3475485"/>
          </a:xfrm>
        </p:spPr>
        <p:txBody>
          <a:bodyPr>
            <a:normAutofit/>
          </a:bodyPr>
          <a:lstStyle/>
          <a:p>
            <a:pPr marL="0" marR="0">
              <a:spcBef>
                <a:spcPts val="0"/>
              </a:spcBef>
              <a:spcAft>
                <a:spcPts val="0"/>
              </a:spcAft>
            </a:pPr>
            <a:r>
              <a:rPr lang="en-US" b="1" dirty="0">
                <a:effectLst/>
                <a:latin typeface="Times New Roman" panose="02020603050405020304" pitchFamily="18" charset="0"/>
                <a:ea typeface="Times New Roman" panose="02020603050405020304" pitchFamily="18" charset="0"/>
              </a:rPr>
              <a:t>These are the potential topics that we will study this marking period. </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28600" algn="l"/>
              </a:tabLst>
            </a:pPr>
            <a:r>
              <a:rPr lang="en-US" b="1" dirty="0">
                <a:effectLst/>
                <a:latin typeface="Times New Roman" panose="02020603050405020304" pitchFamily="18" charset="0"/>
                <a:ea typeface="Times New Roman" panose="02020603050405020304" pitchFamily="18" charset="0"/>
              </a:rPr>
              <a:t>Unit 1 - Introduction to Sociology</a:t>
            </a:r>
          </a:p>
          <a:p>
            <a:pPr marL="342900" marR="0" lvl="0" indent="-342900">
              <a:spcBef>
                <a:spcPts val="0"/>
              </a:spcBef>
              <a:spcAft>
                <a:spcPts val="0"/>
              </a:spcAft>
              <a:buFont typeface="Symbol" panose="05050102010706020507" pitchFamily="18" charset="2"/>
              <a:buChar char=""/>
              <a:tabLst>
                <a:tab pos="228600" algn="l"/>
              </a:tabLst>
            </a:pPr>
            <a:r>
              <a:rPr lang="en-US" b="1" dirty="0">
                <a:effectLst/>
                <a:latin typeface="Times New Roman" panose="02020603050405020304" pitchFamily="18" charset="0"/>
                <a:ea typeface="Times New Roman" panose="02020603050405020304" pitchFamily="18" charset="0"/>
              </a:rPr>
              <a:t>Unit 2 – Culture and Social Interaction</a:t>
            </a:r>
          </a:p>
          <a:p>
            <a:pPr marL="342900" marR="0" lvl="0" indent="-342900">
              <a:spcBef>
                <a:spcPts val="0"/>
              </a:spcBef>
              <a:spcAft>
                <a:spcPts val="0"/>
              </a:spcAft>
              <a:buFont typeface="Symbol" panose="05050102010706020507" pitchFamily="18" charset="2"/>
              <a:buChar char=""/>
              <a:tabLst>
                <a:tab pos="228600" algn="l"/>
              </a:tabLst>
            </a:pPr>
            <a:r>
              <a:rPr lang="en-US" b="1" dirty="0">
                <a:latin typeface="Times New Roman" panose="02020603050405020304" pitchFamily="18" charset="0"/>
                <a:ea typeface="Times New Roman" panose="02020603050405020304" pitchFamily="18" charset="0"/>
              </a:rPr>
              <a:t>Unit 3 –</a:t>
            </a:r>
            <a:r>
              <a:rPr lang="en-US" b="1" dirty="0">
                <a:effectLst/>
                <a:latin typeface="Times New Roman" panose="02020603050405020304" pitchFamily="18" charset="0"/>
                <a:ea typeface="Times New Roman" panose="02020603050405020304" pitchFamily="18" charset="0"/>
              </a:rPr>
              <a:t> Socialization </a:t>
            </a:r>
          </a:p>
          <a:p>
            <a:pPr marL="342900" marR="0" lvl="0" indent="-342900">
              <a:spcBef>
                <a:spcPts val="0"/>
              </a:spcBef>
              <a:spcAft>
                <a:spcPts val="0"/>
              </a:spcAft>
              <a:buFont typeface="Symbol" panose="05050102010706020507" pitchFamily="18" charset="2"/>
              <a:buChar char=""/>
              <a:tabLst>
                <a:tab pos="228600" algn="l"/>
              </a:tabLst>
            </a:pPr>
            <a:r>
              <a:rPr lang="en-US" b="1" dirty="0">
                <a:latin typeface="Times New Roman" panose="02020603050405020304" pitchFamily="18" charset="0"/>
                <a:ea typeface="Times New Roman" panose="02020603050405020304" pitchFamily="18" charset="0"/>
              </a:rPr>
              <a:t>Unit 4 - Social Stratification </a:t>
            </a:r>
          </a:p>
          <a:p>
            <a:pPr marL="342900" marR="0" lvl="0" indent="-342900">
              <a:spcBef>
                <a:spcPts val="0"/>
              </a:spcBef>
              <a:spcAft>
                <a:spcPts val="0"/>
              </a:spcAft>
              <a:buFont typeface="Symbol" panose="05050102010706020507" pitchFamily="18" charset="2"/>
              <a:buChar char=""/>
              <a:tabLst>
                <a:tab pos="228600" algn="l"/>
              </a:tabLst>
            </a:pPr>
            <a:r>
              <a:rPr lang="en-US" b="1" dirty="0">
                <a:effectLst/>
                <a:latin typeface="Times New Roman" panose="02020603050405020304" pitchFamily="18" charset="0"/>
                <a:ea typeface="Times New Roman" panose="02020603050405020304" pitchFamily="18" charset="0"/>
              </a:rPr>
              <a:t>Current Issues/Events</a:t>
            </a:r>
            <a:endParaRPr lang="en-US" dirty="0">
              <a:effectLst/>
              <a:latin typeface="Times New Roman" panose="02020603050405020304" pitchFamily="18" charset="0"/>
              <a:ea typeface="Times New Roman" panose="02020603050405020304" pitchFamily="18" charset="0"/>
            </a:endParaRPr>
          </a:p>
          <a:p>
            <a:endParaRPr lang="en-US" dirty="0"/>
          </a:p>
        </p:txBody>
      </p:sp>
      <p:pic>
        <p:nvPicPr>
          <p:cNvPr id="5" name="Audio 4">
            <a:hlinkClick r:id="" action="ppaction://media"/>
            <a:extLst>
              <a:ext uri="{FF2B5EF4-FFF2-40B4-BE49-F238E27FC236}">
                <a16:creationId xmlns:a16="http://schemas.microsoft.com/office/drawing/2014/main" id="{2C6766CE-AAFC-408E-8A48-DA377E4E35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07009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5405"/>
    </mc:Choice>
    <mc:Fallback xmlns="">
      <p:transition spd="slow" advTm="3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D0A9C77-DB16-497B-AF56-63C74A5DC040}"/>
              </a:ext>
            </a:extLst>
          </p:cNvPr>
          <p:cNvSpPr>
            <a:spLocks noGrp="1"/>
          </p:cNvSpPr>
          <p:nvPr>
            <p:ph type="title"/>
          </p:nvPr>
        </p:nvSpPr>
        <p:spPr>
          <a:xfrm>
            <a:off x="619760" y="764373"/>
            <a:ext cx="6832600" cy="1293028"/>
          </a:xfrm>
        </p:spPr>
        <p:txBody>
          <a:bodyPr>
            <a:normAutofit/>
          </a:bodyPr>
          <a:lstStyle/>
          <a:p>
            <a:r>
              <a:rPr lang="en-US" dirty="0"/>
              <a:t>Textbook</a:t>
            </a:r>
          </a:p>
        </p:txBody>
      </p:sp>
      <p:sp>
        <p:nvSpPr>
          <p:cNvPr id="14" name="Content Placeholder 13">
            <a:extLst>
              <a:ext uri="{FF2B5EF4-FFF2-40B4-BE49-F238E27FC236}">
                <a16:creationId xmlns:a16="http://schemas.microsoft.com/office/drawing/2014/main" id="{D1C74A77-DBE1-407A-A277-951FB2EFF2C5}"/>
              </a:ext>
            </a:extLst>
          </p:cNvPr>
          <p:cNvSpPr>
            <a:spLocks noGrp="1"/>
          </p:cNvSpPr>
          <p:nvPr>
            <p:ph sz="quarter" idx="13"/>
          </p:nvPr>
        </p:nvSpPr>
        <p:spPr>
          <a:xfrm>
            <a:off x="619760" y="2194560"/>
            <a:ext cx="6832600" cy="4024125"/>
          </a:xfrm>
        </p:spPr>
        <p:txBody>
          <a:bodyPr>
            <a:normAutofit/>
          </a:bodyPr>
          <a:lstStyle/>
          <a:p>
            <a:r>
              <a:rPr lang="en-US" dirty="0"/>
              <a:t>Sociology in our Times – Diana Kendall</a:t>
            </a:r>
          </a:p>
          <a:p>
            <a:r>
              <a:rPr lang="en-US" dirty="0"/>
              <a:t>Supplementary video clips and readings will be provided throughout the course. </a:t>
            </a:r>
          </a:p>
          <a:p>
            <a:endParaRPr lang="en-US" dirty="0"/>
          </a:p>
        </p:txBody>
      </p:sp>
      <p:pic>
        <p:nvPicPr>
          <p:cNvPr id="6" name="Content Placeholder 5">
            <a:extLst>
              <a:ext uri="{FF2B5EF4-FFF2-40B4-BE49-F238E27FC236}">
                <a16:creationId xmlns:a16="http://schemas.microsoft.com/office/drawing/2014/main" id="{E633D8F4-222B-4D3D-B013-DF1658689592}"/>
              </a:ext>
            </a:extLst>
          </p:cNvPr>
          <p:cNvPicPr>
            <a:picLocks noChangeAspect="1"/>
          </p:cNvPicPr>
          <p:nvPr/>
        </p:nvPicPr>
        <p:blipFill rotWithShape="1">
          <a:blip r:embed="rId5"/>
          <a:srcRect l="7257" r="7779" b="-1"/>
          <a:stretch/>
        </p:blipFill>
        <p:spPr>
          <a:xfrm>
            <a:off x="7861238" y="746125"/>
            <a:ext cx="3644962" cy="5472559"/>
          </a:xfrm>
          <a:prstGeom prst="rect">
            <a:avLst/>
          </a:prstGeom>
        </p:spPr>
      </p:pic>
      <p:pic>
        <p:nvPicPr>
          <p:cNvPr id="2" name="Audio 1">
            <a:hlinkClick r:id="" action="ppaction://media"/>
            <a:extLst>
              <a:ext uri="{FF2B5EF4-FFF2-40B4-BE49-F238E27FC236}">
                <a16:creationId xmlns:a16="http://schemas.microsoft.com/office/drawing/2014/main" id="{7D616BEC-B2F0-4A7B-A269-6D2572553A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17875622"/>
      </p:ext>
    </p:extLst>
  </p:cSld>
  <p:clrMapOvr>
    <a:masterClrMapping/>
  </p:clrMapOvr>
  <mc:AlternateContent xmlns:mc="http://schemas.openxmlformats.org/markup-compatibility/2006" xmlns:p14="http://schemas.microsoft.com/office/powerpoint/2010/main">
    <mc:Choice Requires="p14">
      <p:transition spd="slow" p14:dur="2000" advTm="13338"/>
    </mc:Choice>
    <mc:Fallback xmlns="">
      <p:transition spd="slow" advTm="1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B3751-F226-4BAA-AF74-119183AC1C7F}"/>
              </a:ext>
            </a:extLst>
          </p:cNvPr>
          <p:cNvSpPr>
            <a:spLocks noGrp="1"/>
          </p:cNvSpPr>
          <p:nvPr>
            <p:ph sz="quarter" idx="13"/>
          </p:nvPr>
        </p:nvSpPr>
        <p:spPr>
          <a:xfrm>
            <a:off x="609600" y="1213945"/>
            <a:ext cx="10972800" cy="4882055"/>
          </a:xfrm>
        </p:spPr>
        <p:txBody>
          <a:bodyPr>
            <a:normAutofit/>
          </a:bodyPr>
          <a:lstStyle/>
          <a:p>
            <a:endParaRPr lang="en-US" dirty="0">
              <a:hlinkClick r:id="rId5" action="ppaction://hlinkfile"/>
            </a:endParaRPr>
          </a:p>
          <a:p>
            <a:endParaRPr lang="en-US" dirty="0">
              <a:hlinkClick r:id="rId5" action="ppaction://hlinkfile"/>
            </a:endParaRPr>
          </a:p>
          <a:p>
            <a:pPr>
              <a:lnSpc>
                <a:spcPct val="250000"/>
              </a:lnSpc>
            </a:pPr>
            <a:r>
              <a:rPr lang="en-US" dirty="0">
                <a:hlinkClick r:id="rId5" action="ppaction://hlinkfile"/>
              </a:rPr>
              <a:t>If you are at BTSN – Canvas pairing directions are handed out.  If you are home – please click - </a:t>
            </a:r>
            <a:r>
              <a:rPr lang="en-US" dirty="0">
                <a:highlight>
                  <a:srgbClr val="FFFF00"/>
                </a:highlight>
                <a:hlinkClick r:id="rId6" action="ppaction://hlinkfile"/>
              </a:rPr>
              <a:t>Link to Canvas Pairing Directions: </a:t>
            </a:r>
            <a:endParaRPr lang="en-US" dirty="0">
              <a:highlight>
                <a:srgbClr val="FFFF00"/>
              </a:highlight>
            </a:endParaRPr>
          </a:p>
          <a:p>
            <a:pPr>
              <a:lnSpc>
                <a:spcPct val="250000"/>
              </a:lnSpc>
            </a:pPr>
            <a:r>
              <a:rPr lang="en-US" dirty="0"/>
              <a:t>If you are at BTSN – the course syllabus is handed out. If you are home – please click: </a:t>
            </a:r>
            <a:r>
              <a:rPr lang="en-US" dirty="0">
                <a:solidFill>
                  <a:srgbClr val="C00000"/>
                </a:solidFill>
                <a:highlight>
                  <a:srgbClr val="00FFFF"/>
                </a:highlight>
                <a:hlinkClick r:id="rId7" action="ppaction://hlinkfile"/>
              </a:rPr>
              <a:t>Course syllabus (also on front page of Canvas)</a:t>
            </a:r>
            <a:endParaRPr lang="en-US" dirty="0">
              <a:solidFill>
                <a:srgbClr val="C00000"/>
              </a:solidFill>
              <a:highlight>
                <a:srgbClr val="00FFFF"/>
              </a:highlight>
            </a:endParaRPr>
          </a:p>
        </p:txBody>
      </p:sp>
      <p:sp>
        <p:nvSpPr>
          <p:cNvPr id="3" name="Title 2">
            <a:extLst>
              <a:ext uri="{FF2B5EF4-FFF2-40B4-BE49-F238E27FC236}">
                <a16:creationId xmlns:a16="http://schemas.microsoft.com/office/drawing/2014/main" id="{D340FD39-F650-4C19-8C5F-1BE03325E9A2}"/>
              </a:ext>
            </a:extLst>
          </p:cNvPr>
          <p:cNvSpPr>
            <a:spLocks noGrp="1"/>
          </p:cNvSpPr>
          <p:nvPr>
            <p:ph type="title"/>
          </p:nvPr>
        </p:nvSpPr>
        <p:spPr>
          <a:xfrm>
            <a:off x="1397876" y="0"/>
            <a:ext cx="8610600" cy="1293028"/>
          </a:xfrm>
        </p:spPr>
        <p:txBody>
          <a:bodyPr/>
          <a:lstStyle/>
          <a:p>
            <a:pPr algn="ctr"/>
            <a:r>
              <a:rPr lang="en-US" dirty="0"/>
              <a:t>Canvas Pairing and Syllabus</a:t>
            </a:r>
          </a:p>
        </p:txBody>
      </p:sp>
      <p:pic>
        <p:nvPicPr>
          <p:cNvPr id="4" name="Audio 3">
            <a:hlinkClick r:id="" action="ppaction://media"/>
            <a:extLst>
              <a:ext uri="{FF2B5EF4-FFF2-40B4-BE49-F238E27FC236}">
                <a16:creationId xmlns:a16="http://schemas.microsoft.com/office/drawing/2014/main" id="{405D4106-860C-445E-8268-4C9433B2EBF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04032488"/>
      </p:ext>
    </p:extLst>
  </p:cSld>
  <p:clrMapOvr>
    <a:masterClrMapping/>
  </p:clrMapOvr>
  <mc:AlternateContent xmlns:mc="http://schemas.openxmlformats.org/markup-compatibility/2006" xmlns:p14="http://schemas.microsoft.com/office/powerpoint/2010/main">
    <mc:Choice Requires="p14">
      <p:transition spd="slow" p14:dur="2000" advTm="40376"/>
    </mc:Choice>
    <mc:Fallback xmlns="">
      <p:transition spd="slow" advTm="4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11">
            <a:extLst>
              <a:ext uri="{FF2B5EF4-FFF2-40B4-BE49-F238E27FC236}">
                <a16:creationId xmlns:a16="http://schemas.microsoft.com/office/drawing/2014/main" id="{2770B5F4-AED0-4A3A-859D-B6239ED38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0C32B77F-95CB-4B15-A31D-20B3F27AD57D}"/>
              </a:ext>
            </a:extLst>
          </p:cNvPr>
          <p:cNvPicPr>
            <a:picLocks noChangeAspect="1"/>
          </p:cNvPicPr>
          <p:nvPr/>
        </p:nvPicPr>
        <p:blipFill>
          <a:blip r:embed="rId4"/>
          <a:stretch>
            <a:fillRect/>
          </a:stretch>
        </p:blipFill>
        <p:spPr>
          <a:xfrm>
            <a:off x="2039257" y="905857"/>
            <a:ext cx="8113486" cy="5046285"/>
          </a:xfrm>
          <a:prstGeom prst="rect">
            <a:avLst/>
          </a:prstGeom>
          <a:ln w="31750" cap="sq">
            <a:noFill/>
            <a:miter lim="800000"/>
          </a:ln>
        </p:spPr>
      </p:pic>
      <p:sp>
        <p:nvSpPr>
          <p:cNvPr id="4" name="TextBox 3">
            <a:extLst>
              <a:ext uri="{FF2B5EF4-FFF2-40B4-BE49-F238E27FC236}">
                <a16:creationId xmlns:a16="http://schemas.microsoft.com/office/drawing/2014/main" id="{43455127-DE89-4542-B936-5FF93D01E11E}"/>
              </a:ext>
            </a:extLst>
          </p:cNvPr>
          <p:cNvSpPr txBox="1"/>
          <p:nvPr/>
        </p:nvSpPr>
        <p:spPr>
          <a:xfrm>
            <a:off x="6272463" y="2276594"/>
            <a:ext cx="2550695" cy="646331"/>
          </a:xfrm>
          <a:prstGeom prst="rect">
            <a:avLst/>
          </a:prstGeom>
          <a:noFill/>
        </p:spPr>
        <p:txBody>
          <a:bodyPr wrap="square" rtlCol="0">
            <a:spAutoFit/>
          </a:bodyPr>
          <a:lstStyle/>
          <a:p>
            <a:r>
              <a:rPr lang="en-US" sz="3600" dirty="0">
                <a:highlight>
                  <a:srgbClr val="008080"/>
                </a:highlight>
              </a:rPr>
              <a:t>Modules</a:t>
            </a:r>
            <a:r>
              <a:rPr lang="en-US" dirty="0">
                <a:highlight>
                  <a:srgbClr val="008080"/>
                </a:highlight>
              </a:rPr>
              <a:t> </a:t>
            </a:r>
          </a:p>
        </p:txBody>
      </p:sp>
      <p:sp>
        <p:nvSpPr>
          <p:cNvPr id="5" name="Arrow: Down 4">
            <a:extLst>
              <a:ext uri="{FF2B5EF4-FFF2-40B4-BE49-F238E27FC236}">
                <a16:creationId xmlns:a16="http://schemas.microsoft.com/office/drawing/2014/main" id="{F31808E1-40CA-4F94-8814-4941F903920A}"/>
              </a:ext>
            </a:extLst>
          </p:cNvPr>
          <p:cNvSpPr/>
          <p:nvPr/>
        </p:nvSpPr>
        <p:spPr>
          <a:xfrm>
            <a:off x="4090737" y="1435587"/>
            <a:ext cx="484632" cy="841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ideo 1">
            <a:hlinkClick r:id="" action="ppaction://media"/>
            <a:extLst>
              <a:ext uri="{FF2B5EF4-FFF2-40B4-BE49-F238E27FC236}">
                <a16:creationId xmlns:a16="http://schemas.microsoft.com/office/drawing/2014/main" id="{FC142B9B-9181-4372-B7CF-7F23AB629B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2476067"/>
      </p:ext>
    </p:extLst>
  </p:cSld>
  <p:clrMapOvr>
    <a:masterClrMapping/>
  </p:clrMapOvr>
  <mc:AlternateContent xmlns:mc="http://schemas.openxmlformats.org/markup-compatibility/2006" xmlns:p14="http://schemas.microsoft.com/office/powerpoint/2010/main">
    <mc:Choice Requires="p14">
      <p:transition spd="slow" p14:dur="2000" advTm="23452"/>
    </mc:Choice>
    <mc:Fallback xmlns="">
      <p:transition spd="slow" advTm="23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756AF4-EA1E-45E9-82A0-B75685B87898}"/>
              </a:ext>
            </a:extLst>
          </p:cNvPr>
          <p:cNvSpPr>
            <a:spLocks noGrp="1"/>
          </p:cNvSpPr>
          <p:nvPr>
            <p:ph type="title"/>
          </p:nvPr>
        </p:nvSpPr>
        <p:spPr>
          <a:xfrm>
            <a:off x="4673600" y="764373"/>
            <a:ext cx="6832600" cy="1293028"/>
          </a:xfrm>
        </p:spPr>
        <p:txBody>
          <a:bodyPr>
            <a:normAutofit/>
          </a:bodyPr>
          <a:lstStyle/>
          <a:p>
            <a:r>
              <a:rPr lang="en-US" sz="3700"/>
              <a:t>Grading and Assessment and Infinite Campus</a:t>
            </a:r>
          </a:p>
        </p:txBody>
      </p:sp>
      <p:pic>
        <p:nvPicPr>
          <p:cNvPr id="7" name="Graphic 6" descr="Presentation with Checklist">
            <a:extLst>
              <a:ext uri="{FF2B5EF4-FFF2-40B4-BE49-F238E27FC236}">
                <a16:creationId xmlns:a16="http://schemas.microsoft.com/office/drawing/2014/main" id="{48596BA0-AC0B-49F5-9B4F-954B2000C2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705" y="1744060"/>
            <a:ext cx="3644962" cy="3644962"/>
          </a:xfrm>
          <a:prstGeom prst="rect">
            <a:avLst/>
          </a:prstGeom>
        </p:spPr>
      </p:pic>
      <p:sp>
        <p:nvSpPr>
          <p:cNvPr id="2" name="Content Placeholder 1">
            <a:extLst>
              <a:ext uri="{FF2B5EF4-FFF2-40B4-BE49-F238E27FC236}">
                <a16:creationId xmlns:a16="http://schemas.microsoft.com/office/drawing/2014/main" id="{7357277D-E8F7-43F3-A503-E10C15330EAC}"/>
              </a:ext>
            </a:extLst>
          </p:cNvPr>
          <p:cNvSpPr>
            <a:spLocks noGrp="1"/>
          </p:cNvSpPr>
          <p:nvPr>
            <p:ph sz="quarter" idx="13"/>
          </p:nvPr>
        </p:nvSpPr>
        <p:spPr>
          <a:xfrm>
            <a:off x="4673600" y="2194560"/>
            <a:ext cx="6832600" cy="4024125"/>
          </a:xfrm>
        </p:spPr>
        <p:txBody>
          <a:bodyPr>
            <a:normAutofit lnSpcReduction="10000"/>
          </a:bodyPr>
          <a:lstStyle/>
          <a:p>
            <a:r>
              <a:rPr lang="en-US" sz="2000" dirty="0"/>
              <a:t>All major projects and tests will be listed in the</a:t>
            </a:r>
            <a:r>
              <a:rPr lang="en-US" sz="2000" dirty="0">
                <a:solidFill>
                  <a:srgbClr val="92D050"/>
                </a:solidFill>
              </a:rPr>
              <a:t> </a:t>
            </a:r>
            <a:r>
              <a:rPr lang="en-US" sz="2000" b="1" i="1" u="sng" dirty="0">
                <a:solidFill>
                  <a:srgbClr val="92D050"/>
                </a:solidFill>
              </a:rPr>
              <a:t>summative </a:t>
            </a:r>
            <a:r>
              <a:rPr lang="en-US" sz="2000" dirty="0"/>
              <a:t>category and will be worth 90% of grade. </a:t>
            </a:r>
          </a:p>
          <a:p>
            <a:r>
              <a:rPr lang="en-US" sz="2000" dirty="0"/>
              <a:t>The</a:t>
            </a:r>
            <a:r>
              <a:rPr lang="en-US" sz="2000" u="sng" dirty="0">
                <a:solidFill>
                  <a:srgbClr val="FF0000"/>
                </a:solidFill>
              </a:rPr>
              <a:t> formative </a:t>
            </a:r>
            <a:r>
              <a:rPr lang="en-US" sz="2000" dirty="0"/>
              <a:t>category will contain all major classwork activities. It is worth 10% of grade. </a:t>
            </a:r>
          </a:p>
          <a:p>
            <a:endParaRPr lang="en-US" sz="2000" dirty="0"/>
          </a:p>
          <a:p>
            <a:r>
              <a:rPr lang="en-US" sz="2000" dirty="0"/>
              <a:t>There is another category called </a:t>
            </a:r>
            <a:r>
              <a:rPr lang="en-US" sz="2000" b="1" i="1" u="sng" dirty="0">
                <a:highlight>
                  <a:srgbClr val="008080"/>
                </a:highlight>
              </a:rPr>
              <a:t>non-graded</a:t>
            </a:r>
            <a:r>
              <a:rPr lang="en-US" sz="2000" dirty="0">
                <a:highlight>
                  <a:srgbClr val="008080"/>
                </a:highlight>
              </a:rPr>
              <a:t>.  </a:t>
            </a:r>
            <a:r>
              <a:rPr lang="en-US" sz="2000" dirty="0"/>
              <a:t>This category does not contribute to the marking period or final grade.  But this gives you important feedback about class/homework completion etc. </a:t>
            </a:r>
          </a:p>
          <a:p>
            <a:endParaRPr lang="en-US" sz="2000" dirty="0"/>
          </a:p>
          <a:p>
            <a:r>
              <a:rPr lang="en-US" sz="2000" dirty="0"/>
              <a:t>It is expected that students hand in work on time and that they check their grades on IC daily. </a:t>
            </a:r>
          </a:p>
        </p:txBody>
      </p:sp>
      <p:pic>
        <p:nvPicPr>
          <p:cNvPr id="5" name="Audio 4">
            <a:hlinkClick r:id="" action="ppaction://media"/>
            <a:extLst>
              <a:ext uri="{FF2B5EF4-FFF2-40B4-BE49-F238E27FC236}">
                <a16:creationId xmlns:a16="http://schemas.microsoft.com/office/drawing/2014/main" id="{57FBAAFB-846F-4629-8AB8-1DF39F9A22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78391483"/>
      </p:ext>
    </p:extLst>
  </p:cSld>
  <p:clrMapOvr>
    <a:masterClrMapping/>
  </p:clrMapOvr>
  <mc:AlternateContent xmlns:mc="http://schemas.openxmlformats.org/markup-compatibility/2006" xmlns:p14="http://schemas.microsoft.com/office/powerpoint/2010/main">
    <mc:Choice Requires="p14">
      <p:transition spd="slow" p14:dur="2000" advTm="46031"/>
    </mc:Choice>
    <mc:Fallback xmlns="">
      <p:transition spd="slow" advTm="4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8F9192-FED1-45E5-9112-3568329C0E78}"/>
              </a:ext>
            </a:extLst>
          </p:cNvPr>
          <p:cNvSpPr>
            <a:spLocks noGrp="1"/>
          </p:cNvSpPr>
          <p:nvPr>
            <p:ph sz="quarter" idx="13"/>
          </p:nvPr>
        </p:nvSpPr>
        <p:spPr>
          <a:xfrm>
            <a:off x="0" y="1123950"/>
            <a:ext cx="10972800" cy="4933950"/>
          </a:xfrm>
        </p:spPr>
        <p:txBody>
          <a:bodyPr/>
          <a:lstStyle/>
          <a:p>
            <a:r>
              <a:rPr lang="en-US" dirty="0"/>
              <a:t>Canvas assignments have opening dates and end dates. If your child could not submit – it most likely means that they are handing it in late. </a:t>
            </a:r>
          </a:p>
          <a:p>
            <a:r>
              <a:rPr lang="en-US" dirty="0"/>
              <a:t>Either way, they should email at the time and include the assignment if there is some other technical issue.  Work should be handed in on time. </a:t>
            </a:r>
          </a:p>
          <a:p>
            <a:endParaRPr lang="en-US" dirty="0"/>
          </a:p>
          <a:p>
            <a:endParaRPr lang="en-US" dirty="0"/>
          </a:p>
        </p:txBody>
      </p:sp>
      <p:sp>
        <p:nvSpPr>
          <p:cNvPr id="3" name="Title 2">
            <a:extLst>
              <a:ext uri="{FF2B5EF4-FFF2-40B4-BE49-F238E27FC236}">
                <a16:creationId xmlns:a16="http://schemas.microsoft.com/office/drawing/2014/main" id="{6E2712C7-BE1B-421C-BB6B-775BA2729F57}"/>
              </a:ext>
            </a:extLst>
          </p:cNvPr>
          <p:cNvSpPr>
            <a:spLocks noGrp="1"/>
          </p:cNvSpPr>
          <p:nvPr>
            <p:ph type="title"/>
          </p:nvPr>
        </p:nvSpPr>
        <p:spPr>
          <a:xfrm>
            <a:off x="400050" y="220019"/>
            <a:ext cx="8610600" cy="1293028"/>
          </a:xfrm>
        </p:spPr>
        <p:txBody>
          <a:bodyPr/>
          <a:lstStyle/>
          <a:p>
            <a:r>
              <a:rPr lang="en-US" dirty="0"/>
              <a:t>Assignment Submission</a:t>
            </a:r>
          </a:p>
        </p:txBody>
      </p:sp>
      <p:pic>
        <p:nvPicPr>
          <p:cNvPr id="5" name="Picture 4">
            <a:extLst>
              <a:ext uri="{FF2B5EF4-FFF2-40B4-BE49-F238E27FC236}">
                <a16:creationId xmlns:a16="http://schemas.microsoft.com/office/drawing/2014/main" id="{B8A262F9-EAC6-480E-B248-712FD3DEDECD}"/>
              </a:ext>
            </a:extLst>
          </p:cNvPr>
          <p:cNvPicPr>
            <a:picLocks noChangeAspect="1"/>
          </p:cNvPicPr>
          <p:nvPr/>
        </p:nvPicPr>
        <p:blipFill>
          <a:blip r:embed="rId5"/>
          <a:stretch>
            <a:fillRect/>
          </a:stretch>
        </p:blipFill>
        <p:spPr>
          <a:xfrm>
            <a:off x="2419350" y="2639567"/>
            <a:ext cx="5753100" cy="3914776"/>
          </a:xfrm>
          <a:prstGeom prst="rect">
            <a:avLst/>
          </a:prstGeom>
        </p:spPr>
      </p:pic>
      <p:sp>
        <p:nvSpPr>
          <p:cNvPr id="6" name="Arrow: Right 5">
            <a:extLst>
              <a:ext uri="{FF2B5EF4-FFF2-40B4-BE49-F238E27FC236}">
                <a16:creationId xmlns:a16="http://schemas.microsoft.com/office/drawing/2014/main" id="{8A0258A9-7A88-4A16-B23B-2A948751AB3B}"/>
              </a:ext>
            </a:extLst>
          </p:cNvPr>
          <p:cNvSpPr/>
          <p:nvPr/>
        </p:nvSpPr>
        <p:spPr>
          <a:xfrm>
            <a:off x="2063496" y="4112323"/>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Arrow: Left 6">
            <a:extLst>
              <a:ext uri="{FF2B5EF4-FFF2-40B4-BE49-F238E27FC236}">
                <a16:creationId xmlns:a16="http://schemas.microsoft.com/office/drawing/2014/main" id="{607EAD0B-B9F8-4137-BD5E-E19945FC4060}"/>
              </a:ext>
            </a:extLst>
          </p:cNvPr>
          <p:cNvSpPr/>
          <p:nvPr/>
        </p:nvSpPr>
        <p:spPr>
          <a:xfrm>
            <a:off x="7365492" y="4997958"/>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4" name="Video 3">
            <a:hlinkClick r:id="" action="ppaction://media"/>
            <a:extLst>
              <a:ext uri="{FF2B5EF4-FFF2-40B4-BE49-F238E27FC236}">
                <a16:creationId xmlns:a16="http://schemas.microsoft.com/office/drawing/2014/main" id="{08C38821-8221-4040-BC81-CCB7F84570D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696939028"/>
      </p:ext>
    </p:extLst>
  </p:cSld>
  <p:clrMapOvr>
    <a:masterClrMapping/>
  </p:clrMapOvr>
  <mc:AlternateContent xmlns:mc="http://schemas.openxmlformats.org/markup-compatibility/2006" xmlns:p14="http://schemas.microsoft.com/office/powerpoint/2010/main">
    <mc:Choice Requires="p14">
      <p:transition spd="slow" p14:dur="2000" advTm="47718"/>
    </mc:Choice>
    <mc:Fallback xmlns="">
      <p:transition spd="slow" advTm="4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C9BA27F-061F-45F3-A093-9DD561D44991}"/>
              </a:ext>
            </a:extLst>
          </p:cNvPr>
          <p:cNvPicPr>
            <a:picLocks noChangeAspect="1"/>
          </p:cNvPicPr>
          <p:nvPr/>
        </p:nvPicPr>
        <p:blipFill>
          <a:blip r:embed="rId4"/>
          <a:stretch>
            <a:fillRect/>
          </a:stretch>
        </p:blipFill>
        <p:spPr>
          <a:xfrm>
            <a:off x="53318" y="3546676"/>
            <a:ext cx="8275364" cy="3200896"/>
          </a:xfrm>
          <a:prstGeom prst="rect">
            <a:avLst/>
          </a:prstGeom>
        </p:spPr>
      </p:pic>
      <p:pic>
        <p:nvPicPr>
          <p:cNvPr id="15" name="Content Placeholder 14">
            <a:extLst>
              <a:ext uri="{FF2B5EF4-FFF2-40B4-BE49-F238E27FC236}">
                <a16:creationId xmlns:a16="http://schemas.microsoft.com/office/drawing/2014/main" id="{FBA93A84-E876-44C4-9DCC-94BFE8981AD2}"/>
              </a:ext>
            </a:extLst>
          </p:cNvPr>
          <p:cNvPicPr>
            <a:picLocks noGrp="1" noChangeAspect="1"/>
          </p:cNvPicPr>
          <p:nvPr>
            <p:ph sz="quarter" idx="13"/>
          </p:nvPr>
        </p:nvPicPr>
        <p:blipFill>
          <a:blip r:embed="rId5"/>
          <a:stretch>
            <a:fillRect/>
          </a:stretch>
        </p:blipFill>
        <p:spPr>
          <a:xfrm>
            <a:off x="982541" y="1200884"/>
            <a:ext cx="6868991" cy="1951242"/>
          </a:xfrm>
        </p:spPr>
      </p:pic>
      <p:sp>
        <p:nvSpPr>
          <p:cNvPr id="3" name="Title 2">
            <a:extLst>
              <a:ext uri="{FF2B5EF4-FFF2-40B4-BE49-F238E27FC236}">
                <a16:creationId xmlns:a16="http://schemas.microsoft.com/office/drawing/2014/main" id="{C4F1F9EA-28BD-45A9-A72D-AD7D34B1E91D}"/>
              </a:ext>
            </a:extLst>
          </p:cNvPr>
          <p:cNvSpPr>
            <a:spLocks noGrp="1"/>
          </p:cNvSpPr>
          <p:nvPr>
            <p:ph type="title"/>
          </p:nvPr>
        </p:nvSpPr>
        <p:spPr>
          <a:xfrm>
            <a:off x="1684420" y="302569"/>
            <a:ext cx="4700337" cy="701040"/>
          </a:xfrm>
        </p:spPr>
        <p:txBody>
          <a:bodyPr>
            <a:normAutofit fontScale="90000"/>
          </a:bodyPr>
          <a:lstStyle/>
          <a:p>
            <a:r>
              <a:rPr lang="en-US" dirty="0">
                <a:highlight>
                  <a:srgbClr val="008080"/>
                </a:highlight>
              </a:rPr>
              <a:t>Daily Agenda -Canvas</a:t>
            </a:r>
          </a:p>
        </p:txBody>
      </p:sp>
      <p:sp>
        <p:nvSpPr>
          <p:cNvPr id="2" name="TextBox 1">
            <a:extLst>
              <a:ext uri="{FF2B5EF4-FFF2-40B4-BE49-F238E27FC236}">
                <a16:creationId xmlns:a16="http://schemas.microsoft.com/office/drawing/2014/main" id="{9A856DB1-D635-4064-8B80-E20BE04BF374}"/>
              </a:ext>
            </a:extLst>
          </p:cNvPr>
          <p:cNvSpPr txBox="1"/>
          <p:nvPr/>
        </p:nvSpPr>
        <p:spPr>
          <a:xfrm>
            <a:off x="8022982" y="1022934"/>
            <a:ext cx="2743200" cy="1938992"/>
          </a:xfrm>
          <a:prstGeom prst="rect">
            <a:avLst/>
          </a:prstGeom>
          <a:noFill/>
        </p:spPr>
        <p:txBody>
          <a:bodyPr wrap="square" rtlCol="0">
            <a:spAutoFit/>
          </a:bodyPr>
          <a:lstStyle/>
          <a:p>
            <a:r>
              <a:rPr lang="en-US" sz="2400" dirty="0">
                <a:solidFill>
                  <a:srgbClr val="FF0000"/>
                </a:solidFill>
              </a:rPr>
              <a:t>The agenda for the day and week are available under Daily Activities in each unit</a:t>
            </a:r>
            <a:r>
              <a:rPr lang="en-US" dirty="0"/>
              <a:t>.  </a:t>
            </a:r>
          </a:p>
        </p:txBody>
      </p:sp>
      <p:sp>
        <p:nvSpPr>
          <p:cNvPr id="4" name="Arrow: Right 3">
            <a:extLst>
              <a:ext uri="{FF2B5EF4-FFF2-40B4-BE49-F238E27FC236}">
                <a16:creationId xmlns:a16="http://schemas.microsoft.com/office/drawing/2014/main" id="{AE5E0BFC-3F1F-40D0-8BD7-35C4397D17C4}"/>
              </a:ext>
            </a:extLst>
          </p:cNvPr>
          <p:cNvSpPr/>
          <p:nvPr/>
        </p:nvSpPr>
        <p:spPr>
          <a:xfrm>
            <a:off x="4133" y="2070364"/>
            <a:ext cx="978408" cy="9418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47158F6D-460D-49E9-B40D-70DF070F219B}"/>
              </a:ext>
            </a:extLst>
          </p:cNvPr>
          <p:cNvSpPr/>
          <p:nvPr/>
        </p:nvSpPr>
        <p:spPr>
          <a:xfrm>
            <a:off x="6108860" y="3576508"/>
            <a:ext cx="3232404" cy="1211393"/>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B565DEC-7B14-4DC8-9119-21487F4102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9415950"/>
      </p:ext>
    </p:extLst>
  </p:cSld>
  <p:clrMapOvr>
    <a:masterClrMapping/>
  </p:clrMapOvr>
  <mc:AlternateContent xmlns:mc="http://schemas.openxmlformats.org/markup-compatibility/2006" xmlns:p14="http://schemas.microsoft.com/office/powerpoint/2010/main">
    <mc:Choice Requires="p14">
      <p:transition spd="slow" p14:dur="2000" advTm="38067"/>
    </mc:Choice>
    <mc:Fallback xmlns="">
      <p:transition spd="slow" advTm="3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4.1|16.7|17.7"/>
</p:tagLst>
</file>

<file path=ppt/tags/tag2.xml><?xml version="1.0" encoding="utf-8"?>
<p:tagLst xmlns:a="http://schemas.openxmlformats.org/drawingml/2006/main" xmlns:r="http://schemas.openxmlformats.org/officeDocument/2006/relationships" xmlns:p="http://schemas.openxmlformats.org/presentationml/2006/main">
  <p:tag name="TIMING" val="|2.5|1.5|4.1|4.4|2.5|3.9"/>
</p:tagLst>
</file>

<file path=ppt/tags/tag3.xml><?xml version="1.0" encoding="utf-8"?>
<p:tagLst xmlns:a="http://schemas.openxmlformats.org/drawingml/2006/main" xmlns:r="http://schemas.openxmlformats.org/officeDocument/2006/relationships" xmlns:p="http://schemas.openxmlformats.org/presentationml/2006/main">
  <p:tag name="TIMING" val="|4|2.1"/>
</p:tagLst>
</file>

<file path=ppt/tags/tag4.xml><?xml version="1.0" encoding="utf-8"?>
<p:tagLst xmlns:a="http://schemas.openxmlformats.org/drawingml/2006/main" xmlns:r="http://schemas.openxmlformats.org/officeDocument/2006/relationships" xmlns:p="http://schemas.openxmlformats.org/presentationml/2006/main">
  <p:tag name="TIMING" val="|2.9|23.8"/>
</p:tagLst>
</file>

<file path=ppt/tags/tag5.xml><?xml version="1.0" encoding="utf-8"?>
<p:tagLst xmlns:a="http://schemas.openxmlformats.org/drawingml/2006/main" xmlns:r="http://schemas.openxmlformats.org/officeDocument/2006/relationships" xmlns:p="http://schemas.openxmlformats.org/presentationml/2006/main">
  <p:tag name="TIMING" val="|1.8|9.9|13"/>
</p:tagLst>
</file>

<file path=ppt/tags/tag6.xml><?xml version="1.0" encoding="utf-8"?>
<p:tagLst xmlns:a="http://schemas.openxmlformats.org/drawingml/2006/main" xmlns:r="http://schemas.openxmlformats.org/officeDocument/2006/relationships" xmlns:p="http://schemas.openxmlformats.org/presentationml/2006/main">
  <p:tag name="TIMING" val="|41.7"/>
</p:tagLst>
</file>

<file path=ppt/tags/tag7.xml><?xml version="1.0" encoding="utf-8"?>
<p:tagLst xmlns:a="http://schemas.openxmlformats.org/drawingml/2006/main" xmlns:r="http://schemas.openxmlformats.org/officeDocument/2006/relationships" xmlns:p="http://schemas.openxmlformats.org/presentationml/2006/main">
  <p:tag name="TIMING" val="|2.4"/>
</p:tagLst>
</file>

<file path=ppt/tags/tag8.xml><?xml version="1.0" encoding="utf-8"?>
<p:tagLst xmlns:a="http://schemas.openxmlformats.org/drawingml/2006/main" xmlns:r="http://schemas.openxmlformats.org/officeDocument/2006/relationships" xmlns:p="http://schemas.openxmlformats.org/presentationml/2006/main">
  <p:tag name="TIMING" val="|2.2|10.6|10.9|4.2|8.3|17|1.6"/>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62</TotalTime>
  <Words>661</Words>
  <Application>Microsoft Office PowerPoint</Application>
  <PresentationFormat>Widescreen</PresentationFormat>
  <Paragraphs>57</Paragraphs>
  <Slides>12</Slides>
  <Notes>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Georgia</vt:lpstr>
      <vt:lpstr>Symbol</vt:lpstr>
      <vt:lpstr>Times New Roman</vt:lpstr>
      <vt:lpstr>Vapor Trail</vt:lpstr>
      <vt:lpstr>Back to school night</vt:lpstr>
      <vt:lpstr>What do we study?</vt:lpstr>
      <vt:lpstr>Units </vt:lpstr>
      <vt:lpstr>Textbook</vt:lpstr>
      <vt:lpstr>Canvas Pairing and Syllabus</vt:lpstr>
      <vt:lpstr>PowerPoint Presentation</vt:lpstr>
      <vt:lpstr>Grading and Assessment and Infinite Campus</vt:lpstr>
      <vt:lpstr>Assignment Submission</vt:lpstr>
      <vt:lpstr>Daily Agenda -Canvas</vt:lpstr>
      <vt:lpstr> Calendar on Canvas </vt:lpstr>
      <vt:lpstr>Assessments</vt:lpstr>
      <vt:lpstr>Students will be successful if they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night</dc:title>
  <dc:creator>NULTY, RACHEL</dc:creator>
  <cp:lastModifiedBy>NULTY, RACHEL</cp:lastModifiedBy>
  <cp:revision>2</cp:revision>
  <dcterms:created xsi:type="dcterms:W3CDTF">2020-09-17T23:29:44Z</dcterms:created>
  <dcterms:modified xsi:type="dcterms:W3CDTF">2021-09-08T17:57:51Z</dcterms:modified>
</cp:coreProperties>
</file>